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8" r:id="rId20"/>
    <p:sldId id="280" r:id="rId21"/>
    <p:sldId id="281" r:id="rId22"/>
    <p:sldId id="283" r:id="rId23"/>
    <p:sldId id="284" r:id="rId24"/>
    <p:sldId id="285" r:id="rId25"/>
    <p:sldId id="286" r:id="rId26"/>
    <p:sldId id="287" r:id="rId27"/>
  </p:sldIdLst>
  <p:sldSz cx="12192000" cy="6858000"/>
  <p:notesSz cx="6858000" cy="9144000"/>
  <p:embeddedFontLst>
    <p:embeddedFont>
      <p:font typeface="Arial Black" panose="020B0A04020102020204" pitchFamily="34" charset="0"/>
      <p:regular r:id="rId29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onsolas" panose="020B0609020204030204" pitchFamily="49" charset="0"/>
      <p:regular r:id="rId35"/>
      <p:bold r:id="rId36"/>
      <p:italic r:id="rId37"/>
      <p:boldItalic r:id="rId38"/>
    </p:embeddedFont>
    <p:embeddedFont>
      <p:font typeface="Georgia" panose="02040502050405020303" pitchFamily="18" charset="0"/>
      <p:regular r:id="rId39"/>
      <p:bold r:id="rId40"/>
      <p:italic r:id="rId41"/>
      <p:boldItalic r:id="rId42"/>
    </p:embeddedFont>
    <p:embeddedFont>
      <p:font typeface="Lucida Sans" panose="020B0602030504020204" pitchFamily="34" charset="0"/>
      <p:regular r:id="rId43"/>
      <p:bold r:id="rId44"/>
      <p:italic r:id="rId45"/>
      <p:boldItalic r:id="rId46"/>
    </p:embeddedFont>
    <p:embeddedFont>
      <p:font typeface="Tahoma" panose="020B0604030504040204" pitchFamily="34" charset="0"/>
      <p:regular r:id="rId47"/>
      <p:bold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89A101-9292-4D8D-37A6-EE1CF9980B87}" v="242" dt="2022-01-26T21:54:48.840"/>
  </p1510:revLst>
</p1510:revInfo>
</file>

<file path=ppt/tableStyles.xml><?xml version="1.0" encoding="utf-8"?>
<a:tblStyleLst xmlns:a="http://schemas.openxmlformats.org/drawingml/2006/main" def="{F0920004-CF4A-49FC-A4EA-4B733FA44BA0}">
  <a:tblStyle styleId="{F0920004-CF4A-49FC-A4EA-4B733FA44BA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"$*" special parameter takes the entire list as one argument with spaces between and the "$@" special parameter takes the entire list and separates it into separate arguments.</a:t>
            </a:r>
            <a:endParaRPr sz="2400"/>
          </a:p>
        </p:txBody>
      </p:sp>
      <p:sp>
        <p:nvSpPr>
          <p:cNvPr id="255" name="Google Shape;25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implies that the Bash script is running in a separate independent shell. This separate shell terminates at the end of the script, leaving the parent shell, the shell we’re in, unaffected.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pwd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echo $$</a:t>
            </a: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ebd7ada70_1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eebd7ada70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0" name="Google Shape;20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c.colorado.ed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esearchComputing/Supercomputing_Spinup_Spring_2022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c.colorado.edu/" TargetMode="External"/><Relationship Id="rId3" Type="http://schemas.openxmlformats.org/officeDocument/2006/relationships/hyperlink" Target="http://tinyurl.com/curc-survey18" TargetMode="External"/><Relationship Id="rId7" Type="http://schemas.openxmlformats.org/officeDocument/2006/relationships/hyperlink" Target="mailto:gehi0941@colorado.edu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takluyver/bash_kernel" TargetMode="External"/><Relationship Id="rId5" Type="http://schemas.openxmlformats.org/officeDocument/2006/relationships/hyperlink" Target="https://www.shell-tips.com/2010/06/14/performing-math-calculation-in-bash/" TargetMode="External"/><Relationship Id="rId4" Type="http://schemas.openxmlformats.org/officeDocument/2006/relationships/hyperlink" Target="http://tldp.org/HOWTO/Bash-Prog-Intro-HOWTO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_Up_Spring_2020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71915" y="0"/>
            <a:ext cx="12557879" cy="686497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3"/>
          <p:cNvSpPr txBox="1">
            <a:spLocks noGrp="1"/>
          </p:cNvSpPr>
          <p:nvPr>
            <p:ph type="ctrTitle"/>
          </p:nvPr>
        </p:nvSpPr>
        <p:spPr>
          <a:xfrm>
            <a:off x="1524000" y="1731963"/>
            <a:ext cx="9144000" cy="20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 Black"/>
              <a:buNone/>
            </a:pPr>
            <a:r>
              <a:rPr lang="en-US" b="1">
                <a:solidFill>
                  <a:schemeClr val="lt1"/>
                </a:solidFill>
              </a:rPr>
              <a:t>Research Computing Supercomputing </a:t>
            </a:r>
            <a:br>
              <a:rPr lang="en-US" b="1">
                <a:solidFill>
                  <a:schemeClr val="lt1"/>
                </a:solidFill>
              </a:rPr>
            </a:br>
            <a:r>
              <a:rPr lang="en-US" b="1">
                <a:solidFill>
                  <a:schemeClr val="lt1"/>
                </a:solidFill>
              </a:rPr>
              <a:t>Spin Up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/>
          <p:nvPr/>
        </p:nvSpPr>
        <p:spPr>
          <a:xfrm>
            <a:off x="6201925" y="2790425"/>
            <a:ext cx="5554500" cy="30132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9975" lvl="0" indent="0" algn="l" rtl="0">
              <a:spcBef>
                <a:spcPts val="290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PI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3.14159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name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Gerardo Hidalgo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 b="1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r>
              <a:rPr lang="en-US" sz="2600" b="1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Gerardo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$USER</a:t>
            </a:r>
            <a:endParaRPr>
              <a:solidFill>
                <a:schemeClr val="dk1"/>
              </a:solidFill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gehi0941</a:t>
            </a:r>
            <a:endParaRPr/>
          </a:p>
        </p:txBody>
      </p:sp>
      <p:sp>
        <p:nvSpPr>
          <p:cNvPr id="161" name="Google Shape;161;p23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985864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Variables</a:t>
            </a:r>
            <a:endParaRPr/>
          </a:p>
        </p:txBody>
      </p:sp>
      <p:sp>
        <p:nvSpPr>
          <p:cNvPr id="162" name="Google Shape;162;p23"/>
          <p:cNvSpPr txBox="1"/>
          <p:nvPr/>
        </p:nvSpPr>
        <p:spPr>
          <a:xfrm>
            <a:off x="690000" y="1289350"/>
            <a:ext cx="9926700" cy="23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0375" rIns="0" bIns="0" anchor="t" anchorCtr="0">
            <a:spAutoFit/>
          </a:bodyPr>
          <a:lstStyle/>
          <a:p>
            <a:pPr marL="33423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are no data types.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3448" marR="11990" lvl="0" indent="-349218" algn="l" rtl="0">
              <a:lnSpc>
                <a:spcPct val="102699"/>
              </a:lnSpc>
              <a:spcBef>
                <a:spcPts val="708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variable can contain a number, a character, a string of  characters.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779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 variables are local.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791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Environment variables are global.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975" marR="0" lvl="0" indent="0" algn="l" rtl="0">
              <a:spcBef>
                <a:spcPts val="83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>
            <a:spLocks noGrp="1"/>
          </p:cNvSpPr>
          <p:nvPr>
            <p:ph type="title"/>
          </p:nvPr>
        </p:nvSpPr>
        <p:spPr>
          <a:xfrm>
            <a:off x="838200" y="670434"/>
            <a:ext cx="10515600" cy="7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 2</a:t>
            </a:r>
            <a:endParaRPr/>
          </a:p>
        </p:txBody>
      </p:sp>
      <p:sp>
        <p:nvSpPr>
          <p:cNvPr id="168" name="Google Shape;168;p24"/>
          <p:cNvSpPr txBox="1"/>
          <p:nvPr/>
        </p:nvSpPr>
        <p:spPr>
          <a:xfrm>
            <a:off x="855600" y="1863425"/>
            <a:ext cx="10480800" cy="29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 dirty="0"/>
              <a:t>local_vs_global.sh</a:t>
            </a:r>
            <a:endParaRPr sz="29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 dirty="0"/>
              <a:t>Try to run it first (make sure it’s executable)</a:t>
            </a:r>
            <a:endParaRPr sz="2200"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 dirty="0"/>
              <a:t>Look at the file</a:t>
            </a:r>
            <a:endParaRPr sz="2200"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 dirty="0"/>
              <a:t>Why does the last “echo” command print correctly?</a:t>
            </a:r>
            <a:endParaRPr sz="22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endParaRPr lang="en-US" sz="2200" b="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2702056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Quoting</a:t>
            </a:r>
            <a:endParaRPr/>
          </a:p>
        </p:txBody>
      </p:sp>
      <p:sp>
        <p:nvSpPr>
          <p:cNvPr id="174" name="Google Shape;174;p25"/>
          <p:cNvSpPr txBox="1"/>
          <p:nvPr/>
        </p:nvSpPr>
        <p:spPr>
          <a:xfrm>
            <a:off x="918600" y="1460212"/>
            <a:ext cx="9204600" cy="8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475" rIns="0" bIns="0" anchor="t" anchorCtr="0">
            <a:spAutoFit/>
          </a:bodyPr>
          <a:lstStyle/>
          <a:p>
            <a:pPr marL="29975" marR="11990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Quoting is used to remove the special meaning of certain  characters or words to the shell.</a:t>
            </a:r>
            <a:endParaRPr sz="2600">
              <a:solidFill>
                <a:schemeClr val="dk1"/>
              </a:solidFill>
            </a:endParaRPr>
          </a:p>
        </p:txBody>
      </p:sp>
      <p:graphicFrame>
        <p:nvGraphicFramePr>
          <p:cNvPr id="175" name="Google Shape;175;p25"/>
          <p:cNvGraphicFramePr/>
          <p:nvPr/>
        </p:nvGraphicFramePr>
        <p:xfrm>
          <a:off x="2602535" y="2414661"/>
          <a:ext cx="5836750" cy="2115646"/>
        </p:xfrm>
        <a:graphic>
          <a:graphicData uri="http://schemas.openxmlformats.org/drawingml/2006/table">
            <a:tbl>
              <a:tblPr firstRow="1" bandRow="1">
                <a:noFill/>
                <a:tableStyleId>{F0920004-CF4A-49FC-A4EA-4B733FA44BA0}</a:tableStyleId>
              </a:tblPr>
              <a:tblGrid>
                <a:gridCol w="1981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5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8725">
                <a:tc>
                  <a:txBody>
                    <a:bodyPr/>
                    <a:lstStyle/>
                    <a:p>
                      <a:pPr marL="80645" marR="0" lvl="0" indent="0" algn="l" rtl="0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600" u="none" strike="noStrike" cap="none"/>
                      </a:br>
                      <a:r>
                        <a:rPr lang="en-US" sz="2600" u="none" strike="noStrike" cap="none"/>
                        <a:t>Quotation</a:t>
                      </a:r>
                      <a:endParaRPr sz="2600" u="none" strike="noStrike" cap="none"/>
                    </a:p>
                  </a:txBody>
                  <a:tcPr marL="0" marR="0" marT="0" marB="0">
                    <a:lnL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80010" marR="0" lvl="0" indent="0" algn="l" rtl="0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600" u="none" strike="noStrike" cap="none"/>
                      </a:br>
                      <a:r>
                        <a:rPr lang="en-US" sz="2600" u="none" strike="noStrike" cap="none"/>
                        <a:t>Description</a:t>
                      </a:r>
                      <a:endParaRPr sz="2600" u="none" strike="noStrike" cap="none"/>
                    </a:p>
                  </a:txBody>
                  <a:tcPr marL="0" marR="0" marT="0" marB="0">
                    <a:lnR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4625">
                <a:tc>
                  <a:txBody>
                    <a:bodyPr/>
                    <a:lstStyle/>
                    <a:p>
                      <a:pPr marL="80645" marR="0" lvl="0" indent="0" algn="l" rtl="0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b="1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lang="en-US" sz="2300" b="1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'string'</a:t>
                      </a:r>
                      <a:endParaRPr sz="2300" b="1" u="none" strike="noStrike" cap="non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80010" marR="0" lvl="0" indent="0" algn="l" rtl="0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u="none" strike="noStrike" cap="none"/>
                      </a:br>
                      <a:r>
                        <a:rPr lang="en-US" sz="2300" u="none" strike="noStrike" cap="none"/>
                        <a:t>Literally treat as string</a:t>
                      </a:r>
                      <a:endParaRPr sz="2300" u="none" strike="noStrike" cap="none"/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5325">
                <a:tc>
                  <a:txBody>
                    <a:bodyPr/>
                    <a:lstStyle/>
                    <a:p>
                      <a:pPr marL="80645" marR="0" lvl="0" indent="0" algn="l" rtl="0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b="1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lang="en-US" sz="2300" b="1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"$var"</a:t>
                      </a:r>
                      <a:endParaRPr sz="2300" b="1" u="none" strike="noStrike" cap="non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80010" marR="0" lvl="0" indent="0" algn="l" rtl="0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u="none" strike="noStrike" cap="none"/>
                      </a:br>
                      <a:r>
                        <a:rPr lang="en-US" sz="2300" u="none" strike="noStrike" cap="none"/>
                        <a:t>Treat as string but</a:t>
                      </a:r>
                      <a:br>
                        <a:rPr lang="en-US" sz="2300" u="none" strike="noStrike" cap="none"/>
                      </a:br>
                      <a:br>
                        <a:rPr lang="en-US" sz="2300" u="none" strike="noStrike" cap="none"/>
                      </a:br>
                      <a:r>
                        <a:rPr lang="en-US" sz="2300" u="none" strike="noStrike" cap="none"/>
                        <a:t>interpret variables</a:t>
                      </a:r>
                      <a:endParaRPr sz="2300" u="none" strike="noStrike" cap="none"/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7675">
                <a:tc>
                  <a:txBody>
                    <a:bodyPr/>
                    <a:lstStyle/>
                    <a:p>
                      <a:pPr marL="80645" marR="0" lvl="0" indent="0" algn="l" rtl="0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b="1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lang="en-US" sz="2300" b="1" u="none" strike="noStrike" cap="non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 }</a:t>
                      </a:r>
                      <a:endParaRPr sz="2300" b="1" u="none" strike="noStrike" cap="non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80010" marR="0" lvl="0" indent="0" algn="l" rtl="0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u="none" strike="noStrike" cap="none"/>
                      </a:br>
                      <a:r>
                        <a:rPr lang="en-US" sz="2300" u="none" strike="noStrike" cap="none"/>
                        <a:t>Disambiguation</a:t>
                      </a:r>
                      <a:endParaRPr sz="2300" u="none" strike="noStrike" cap="none"/>
                    </a:p>
                  </a:txBody>
                  <a:tcPr marL="0" marR="0" marT="0" marB="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75E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6" name="Google Shape;176;p25"/>
          <p:cNvSpPr txBox="1"/>
          <p:nvPr/>
        </p:nvSpPr>
        <p:spPr>
          <a:xfrm>
            <a:off x="918598" y="4777398"/>
            <a:ext cx="7543500" cy="11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975" rIns="0" bIns="0" anchor="t" anchorCtr="0">
            <a:spAutoFit/>
          </a:bodyPr>
          <a:lstStyle/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Creating a file with my username in it’s name.</a:t>
            </a:r>
            <a:endParaRPr sz="2600">
              <a:solidFill>
                <a:schemeClr val="dk1"/>
              </a:solidFill>
            </a:endParaRPr>
          </a:p>
          <a:p>
            <a:pPr marL="29975" marR="0" lvl="0" indent="0" algn="l" rtl="0">
              <a:spcBef>
                <a:spcPts val="2195"/>
              </a:spcBef>
              <a:spcAft>
                <a:spcPts val="0"/>
              </a:spcAft>
              <a:buNone/>
            </a:pPr>
            <a:r>
              <a:rPr lang="en-US" sz="2600" b="1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touch "output_${USER}.txt"</a:t>
            </a:r>
            <a:endParaRPr sz="2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>
            <a:spLocks noGrp="1"/>
          </p:cNvSpPr>
          <p:nvPr>
            <p:ph type="title"/>
          </p:nvPr>
        </p:nvSpPr>
        <p:spPr>
          <a:xfrm>
            <a:off x="280477" y="431325"/>
            <a:ext cx="7599000" cy="7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Command Substitution</a:t>
            </a:r>
            <a:endParaRPr/>
          </a:p>
        </p:txBody>
      </p:sp>
      <p:sp>
        <p:nvSpPr>
          <p:cNvPr id="182" name="Google Shape;182;p26"/>
          <p:cNvSpPr txBox="1"/>
          <p:nvPr/>
        </p:nvSpPr>
        <p:spPr>
          <a:xfrm>
            <a:off x="918600" y="1899625"/>
            <a:ext cx="10017300" cy="22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475" rIns="0" bIns="0" anchor="t" anchorCtr="0">
            <a:spAutoFit/>
          </a:bodyPr>
          <a:lstStyle/>
          <a:p>
            <a:pPr marL="29975" marR="11990" lvl="0" indent="0" algn="l" rtl="0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Command substitution allows the output of a command to be  substituted in place of the command name itself.</a:t>
            </a:r>
            <a:endParaRPr sz="2600">
              <a:solidFill>
                <a:schemeClr val="dk1"/>
              </a:solidFill>
            </a:endParaRPr>
          </a:p>
          <a:p>
            <a:pPr marL="914400" marR="0" lvl="1" indent="-317500" algn="l" rtl="0">
              <a:spcBef>
                <a:spcPts val="791"/>
              </a:spcBef>
              <a:spcAft>
                <a:spcPts val="0"/>
              </a:spcAft>
              <a:buSzPts val="1400"/>
              <a:buChar char="○"/>
            </a:pPr>
            <a:r>
              <a:rPr lang="en-US" sz="2800" baseline="30000">
                <a:solidFill>
                  <a:srgbClr val="675E47"/>
                </a:solidFill>
              </a:rPr>
              <a:t> </a:t>
            </a:r>
            <a:r>
              <a:rPr lang="en-US" sz="2600">
                <a:solidFill>
                  <a:schemeClr val="dk1"/>
                </a:solidFill>
              </a:rPr>
              <a:t>By enclosing the command with $().</a:t>
            </a:r>
            <a:endParaRPr sz="2600">
              <a:solidFill>
                <a:schemeClr val="dk1"/>
              </a:solidFill>
            </a:endParaRPr>
          </a:p>
          <a:p>
            <a:pPr marL="914400" marR="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sz="2800" baseline="30000">
                <a:solidFill>
                  <a:srgbClr val="675E47"/>
                </a:solidFill>
              </a:rPr>
              <a:t> </a:t>
            </a:r>
            <a:r>
              <a:rPr lang="en-US" sz="2600">
                <a:solidFill>
                  <a:schemeClr val="dk1"/>
                </a:solidFill>
              </a:rPr>
              <a:t>Legacy syntax is using backticks ``.</a:t>
            </a:r>
            <a:endParaRPr sz="2600">
              <a:solidFill>
                <a:schemeClr val="dk1"/>
              </a:solidFill>
            </a:endParaRPr>
          </a:p>
          <a:p>
            <a:pPr marL="29975" marR="7002349" lvl="0" indent="0" algn="l" rtl="0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3" name="Google Shape;183;p26"/>
          <p:cNvSpPr/>
          <p:nvPr/>
        </p:nvSpPr>
        <p:spPr>
          <a:xfrm>
            <a:off x="1354800" y="3820075"/>
            <a:ext cx="9482400" cy="18774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9975" lvl="0" indent="0" algn="l" rtl="0">
              <a:spcBef>
                <a:spcPts val="2195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NOW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date +%Y-%m-%d</a:t>
            </a: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7002349" lvl="0" indent="0" algn="l" rtl="0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$NOW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2018-10-09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>
            <a:spLocks noGrp="1"/>
          </p:cNvSpPr>
          <p:nvPr>
            <p:ph type="title"/>
          </p:nvPr>
        </p:nvSpPr>
        <p:spPr>
          <a:xfrm>
            <a:off x="251899" y="188350"/>
            <a:ext cx="5398500" cy="7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 3</a:t>
            </a:r>
            <a:endParaRPr/>
          </a:p>
        </p:txBody>
      </p:sp>
      <p:sp>
        <p:nvSpPr>
          <p:cNvPr id="189" name="Google Shape;189;p27"/>
          <p:cNvSpPr txBox="1"/>
          <p:nvPr/>
        </p:nvSpPr>
        <p:spPr>
          <a:xfrm>
            <a:off x="943633" y="1536764"/>
            <a:ext cx="9672900" cy="217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5875" rIns="0" bIns="0" anchor="t" anchorCtr="0">
            <a:spAutoFit/>
          </a:bodyPr>
          <a:lstStyle/>
          <a:p>
            <a:pPr marL="33401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baseline="30000" dirty="0">
                <a:solidFill>
                  <a:schemeClr val="dk1"/>
                </a:solidFill>
              </a:rPr>
              <a:t>hello_world.txt </a:t>
            </a:r>
            <a:r>
              <a:rPr lang="en-US" sz="4000" baseline="30000" dirty="0">
                <a:solidFill>
                  <a:schemeClr val="dk1"/>
                </a:solidFill>
              </a:rPr>
              <a:t>&amp;</a:t>
            </a:r>
            <a:r>
              <a:rPr lang="en-US" sz="4000" b="1" baseline="30000" dirty="0">
                <a:solidFill>
                  <a:schemeClr val="dk1"/>
                </a:solidFill>
              </a:rPr>
              <a:t> hello.sh</a:t>
            </a:r>
          </a:p>
          <a:p>
            <a:pPr marL="33401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1" baseline="30000">
              <a:solidFill>
                <a:schemeClr val="dk1"/>
              </a:solidFill>
            </a:endParaRPr>
          </a:p>
          <a:p>
            <a:pPr marL="457200" marR="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●"/>
            </a:pPr>
            <a:r>
              <a:rPr lang="en-US" sz="4000" baseline="30000" dirty="0">
                <a:solidFill>
                  <a:schemeClr val="dk1"/>
                </a:solidFill>
              </a:rPr>
              <a:t>Can we execute hello_world.txt?</a:t>
            </a:r>
            <a:endParaRPr sz="4000" baseline="30000">
              <a:solidFill>
                <a:schemeClr val="dk1"/>
              </a:solidFill>
            </a:endParaRPr>
          </a:p>
          <a:p>
            <a:pPr marL="457200" marR="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●"/>
            </a:pPr>
            <a:r>
              <a:rPr lang="en-US" sz="4000" baseline="30000" dirty="0">
                <a:solidFill>
                  <a:schemeClr val="dk1"/>
                </a:solidFill>
              </a:rPr>
              <a:t>What is a command we could use to see the contents of hello_world.txt?</a:t>
            </a:r>
            <a:endParaRPr sz="4000" baseline="30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7059940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Arithmetic Expansion</a:t>
            </a:r>
            <a:endParaRPr/>
          </a:p>
        </p:txBody>
      </p:sp>
      <p:sp>
        <p:nvSpPr>
          <p:cNvPr id="195" name="Google Shape;195;p28"/>
          <p:cNvSpPr txBox="1"/>
          <p:nvPr/>
        </p:nvSpPr>
        <p:spPr>
          <a:xfrm>
            <a:off x="856475" y="1376050"/>
            <a:ext cx="11257800" cy="3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475" rIns="0" bIns="0" anchor="t" anchorCtr="0">
            <a:spAutoFit/>
          </a:bodyPr>
          <a:lstStyle/>
          <a:p>
            <a:pPr marL="29975" marR="11990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Arithmetic expansion provides a mechanism for evaluating an arithmetic expression and substituting its value by enclosing the command with:</a:t>
            </a:r>
            <a:r>
              <a:rPr lang="en-US" sz="2400">
                <a:solidFill>
                  <a:schemeClr val="dk1"/>
                </a:solidFill>
              </a:rPr>
              <a:t>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(( )) </a:t>
            </a:r>
            <a:b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975" marR="11990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29975" marR="11990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29975" marR="11990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29975" marR="250298" lvl="0" indent="0" algn="l" rtl="0">
              <a:lnSpc>
                <a:spcPct val="102699"/>
              </a:lnSpc>
              <a:spcBef>
                <a:spcPts val="1404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Note that Bash only does integer math by default, however it is easy to do floating point math with the Bash calculator tool, ‘bc’….</a:t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9975" marR="0" lvl="0" indent="0" algn="l" rtl="0">
              <a:spcBef>
                <a:spcPts val="83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6" name="Google Shape;196;p28"/>
          <p:cNvSpPr/>
          <p:nvPr/>
        </p:nvSpPr>
        <p:spPr>
          <a:xfrm>
            <a:off x="3168825" y="2263350"/>
            <a:ext cx="4957800" cy="14619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9975" marR="11990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sqr_two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$((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2 * 2 </a:t>
            </a: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 b="1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sqr_two</a:t>
            </a:r>
            <a:r>
              <a:rPr lang="en-US" sz="2600" b="1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/>
          </a:p>
        </p:txBody>
      </p:sp>
      <p:sp>
        <p:nvSpPr>
          <p:cNvPr id="197" name="Google Shape;197;p28"/>
          <p:cNvSpPr/>
          <p:nvPr/>
        </p:nvSpPr>
        <p:spPr>
          <a:xfrm>
            <a:off x="2896875" y="4706875"/>
            <a:ext cx="5501700" cy="11397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 b="1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“5.6/9.4” | bc -l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.59574468085106382978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243597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Tests I</a:t>
            </a:r>
            <a:endParaRPr/>
          </a:p>
        </p:txBody>
      </p:sp>
      <p:sp>
        <p:nvSpPr>
          <p:cNvPr id="203" name="Google Shape;203;p29"/>
          <p:cNvSpPr txBox="1"/>
          <p:nvPr/>
        </p:nvSpPr>
        <p:spPr>
          <a:xfrm>
            <a:off x="918600" y="882650"/>
            <a:ext cx="10010400" cy="49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2350" rIns="0" bIns="0" anchor="t" anchorCtr="0">
            <a:spAutoFit/>
          </a:bodyPr>
          <a:lstStyle/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Conditions are evaluated between [ ] or after the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test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word.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1121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comparisons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13180" marR="0" lvl="0" indent="0" algn="l" rtl="0">
              <a:lnSpc>
                <a:spcPct val="117999"/>
              </a:lnSpc>
              <a:spcBef>
                <a:spcPts val="401"/>
              </a:spcBef>
              <a:spcAft>
                <a:spcPts val="0"/>
              </a:spcAft>
              <a:buNone/>
            </a:pPr>
            <a:r>
              <a:rPr lang="en-US" sz="2000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Exists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-f file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013180" marR="0" lvl="0" indent="0" algn="l" rtl="0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Executable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-x file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013180" marR="0" lvl="0" indent="0" algn="l" rtl="0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Newer  than    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file1 -nt file2 ]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013180" marR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Older than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file1 -ot file2 ]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34230" marR="0" lvl="0" indent="0" algn="l" rtl="0">
              <a:spcBef>
                <a:spcPts val="932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Integer comparisons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13180" marR="0" lvl="0" indent="0" algn="l" rtl="0">
              <a:lnSpc>
                <a:spcPct val="117999"/>
              </a:lnSpc>
              <a:spcBef>
                <a:spcPts val="413"/>
              </a:spcBef>
              <a:spcAft>
                <a:spcPts val="0"/>
              </a:spcAft>
              <a:buNone/>
            </a:pPr>
            <a:r>
              <a:rPr lang="en-US" sz="2000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Equal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num1 -eq num2 ]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013180" marR="0" lvl="0" indent="0" algn="l" rtl="0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Not Equal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num1 -ne num2 ]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013180" marR="0" lvl="0" indent="0" algn="l" rtl="0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Less than	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num1 -lt num2 ]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013180" marR="0" lvl="0" indent="0" algn="l" rtl="0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Less  or  equal  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num1 -le num2 ]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013180" marR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Greater  than  </a:t>
            </a: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num1 -ge num2 ]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480381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Tests II</a:t>
            </a:r>
            <a:endParaRPr/>
          </a:p>
        </p:txBody>
      </p:sp>
      <p:sp>
        <p:nvSpPr>
          <p:cNvPr id="209" name="Google Shape;209;p30"/>
          <p:cNvSpPr txBox="1"/>
          <p:nvPr/>
        </p:nvSpPr>
        <p:spPr>
          <a:xfrm>
            <a:off x="648436" y="852908"/>
            <a:ext cx="9212537" cy="3187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425" rIns="0" bIns="0" anchor="t" anchorCtr="0">
            <a:spAutoFit/>
          </a:bodyPr>
          <a:lstStyle/>
          <a:p>
            <a:pPr marL="944376" marR="0" lvl="2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baseline="300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String comparisons</a:t>
            </a:r>
            <a:endParaRPr sz="26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1401576" marR="0" lvl="3" indent="0" algn="l" rtl="0">
              <a:spcBef>
                <a:spcPts val="673"/>
              </a:spcBef>
              <a:spcAft>
                <a:spcPts val="0"/>
              </a:spcAft>
              <a:buNone/>
            </a:pPr>
            <a:r>
              <a:rPr lang="en-US" sz="2100" b="0" i="0" u="none" strike="noStrike" cap="none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Equal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          	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string1 = string2 ]</a:t>
            </a:r>
            <a:endParaRPr sz="240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401576" marR="0" lvl="3" indent="0" algn="l" rtl="0">
              <a:lnSpc>
                <a:spcPct val="117999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rPr lang="en-US" sz="2400" b="0" i="0" u="none" strike="noStrike" cap="none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equal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   	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string1 != string2 ]</a:t>
            </a:r>
            <a:endParaRPr sz="240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401576" marR="0" lvl="3" indent="0" algn="l" rtl="0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Contains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     	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string1 =~ string2 ]</a:t>
            </a:r>
            <a:endParaRPr sz="240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401576" marR="0" lvl="3" indent="0" algn="l" rtl="0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0" u="none" strike="noStrike" cap="none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Non zero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     	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-n string1 ]</a:t>
            </a:r>
            <a:endParaRPr/>
          </a:p>
          <a:p>
            <a:pPr marL="1401576" marR="0" lvl="3" indent="0" algn="l" rtl="0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Zero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	[ -z string1 ]</a:t>
            </a:r>
            <a:endParaRPr sz="240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0" lvl="0" indent="0" algn="l" rtl="0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708928" marR="0" lvl="0" indent="0" algn="l" rtl="0">
              <a:spcBef>
                <a:spcPts val="413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0" name="Google Shape;210;p30"/>
          <p:cNvSpPr txBox="1"/>
          <p:nvPr/>
        </p:nvSpPr>
        <p:spPr>
          <a:xfrm>
            <a:off x="1549324" y="3469175"/>
            <a:ext cx="7099200" cy="18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375" rIns="0" bIns="0" anchor="t" anchorCtr="0">
            <a:spAutoFit/>
          </a:bodyPr>
          <a:lstStyle/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Combining tests</a:t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708928" marR="0" lvl="0" indent="0" algn="l" rtl="0">
              <a:lnSpc>
                <a:spcPct val="117541"/>
              </a:lnSpc>
              <a:spcBef>
                <a:spcPts val="413"/>
              </a:spcBef>
              <a:spcAft>
                <a:spcPts val="0"/>
              </a:spcAft>
              <a:buNone/>
            </a:pPr>
            <a:r>
              <a:rPr lang="en-US" sz="2100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And 	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 exp1 -a exp2 ] 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708928" marR="0" lvl="0" indent="0" algn="l" rtl="0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aseline="30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Or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	[ exp1 -o exp2 ]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708928" marR="0" lvl="0" indent="0" algn="l" rtl="0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1" name="Google Shape;211;p30"/>
          <p:cNvSpPr txBox="1"/>
          <p:nvPr/>
        </p:nvSpPr>
        <p:spPr>
          <a:xfrm>
            <a:off x="918600" y="5481025"/>
            <a:ext cx="95250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6975" rIns="0" bIns="0" anchor="t" anchorCtr="0">
            <a:spAutoFit/>
          </a:bodyPr>
          <a:lstStyle/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 full list is in the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test 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manual page (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man test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).</a:t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570274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Decisions I</a:t>
            </a:r>
            <a:endParaRPr/>
          </a:p>
        </p:txBody>
      </p:sp>
      <p:sp>
        <p:nvSpPr>
          <p:cNvPr id="217" name="Google Shape;217;p31"/>
          <p:cNvSpPr txBox="1"/>
          <p:nvPr/>
        </p:nvSpPr>
        <p:spPr>
          <a:xfrm>
            <a:off x="918600" y="842625"/>
            <a:ext cx="8516100" cy="16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0300" rIns="0" bIns="0" anchor="t" anchorCtr="0">
            <a:spAutoFit/>
          </a:bodyPr>
          <a:lstStyle/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command executes a compound-list.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602514" lvl="0" indent="0" algn="ctr" rtl="0">
              <a:spcBef>
                <a:spcPts val="1487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Consisting of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if, elif, else 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and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</a:t>
            </a:r>
            <a:r>
              <a:rPr lang="en-US" sz="24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.</a:t>
            </a:r>
            <a:endParaRPr sz="24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29975" marR="0" lvl="0" indent="0" algn="l" rtl="0">
              <a:spcBef>
                <a:spcPts val="83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8" name="Google Shape;218;p31"/>
          <p:cNvSpPr/>
          <p:nvPr/>
        </p:nvSpPr>
        <p:spPr>
          <a:xfrm>
            <a:off x="1436400" y="2226950"/>
            <a:ext cx="9484800" cy="37293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9975" lvl="0" indent="0" algn="l" rtl="0">
              <a:spcBef>
                <a:spcPts val="290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date +%M</a:t>
            </a: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-gt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30 ]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402867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"last half of the hour"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elif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-lt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15 ]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402867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"first quarter of the hour"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1402867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"we're at </a:t>
            </a:r>
            <a:r>
              <a:rPr lang="en-US" sz="2600" b="1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600" b="1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fi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/>
          <p:nvPr/>
        </p:nvSpPr>
        <p:spPr>
          <a:xfrm>
            <a:off x="1204450" y="3920550"/>
            <a:ext cx="5088300" cy="20868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35"/>
          <p:cNvSpPr/>
          <p:nvPr/>
        </p:nvSpPr>
        <p:spPr>
          <a:xfrm>
            <a:off x="1204450" y="1680675"/>
            <a:ext cx="5088300" cy="20868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5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1998413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Loops</a:t>
            </a:r>
            <a:endParaRPr/>
          </a:p>
        </p:txBody>
      </p:sp>
      <p:sp>
        <p:nvSpPr>
          <p:cNvPr id="245" name="Google Shape;245;p35"/>
          <p:cNvSpPr txBox="1"/>
          <p:nvPr/>
        </p:nvSpPr>
        <p:spPr>
          <a:xfrm>
            <a:off x="1261625" y="973850"/>
            <a:ext cx="8473200" cy="52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18800" rIns="0" bIns="0" anchor="t" anchorCtr="0">
            <a:spAutoFit/>
          </a:bodyPr>
          <a:lstStyle/>
          <a:p>
            <a:pPr marL="0" marR="1952924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are two types of loops: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71700" marR="0" lvl="0" indent="0" algn="l" rtl="0">
              <a:spcBef>
                <a:spcPts val="149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71700" marR="0" lvl="0" indent="0" algn="l" rtl="0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while 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-lt 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10 ]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US" sz="24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716422" marR="0" lvl="0" indent="0" algn="l" rtl="0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71699" marR="2895663" lvl="0" indent="343222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4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$((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+ 1 </a:t>
            </a:r>
            <a:r>
              <a:rPr lang="en-US" sz="24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))  </a:t>
            </a:r>
            <a:endParaRPr sz="2400" b="1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2895663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  done</a:t>
            </a:r>
            <a:endParaRPr sz="2400" b="1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71700" marR="2895663" lvl="0" indent="343222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71700" marR="0" lvl="0" indent="0" algn="l" rtl="0">
              <a:spcBef>
                <a:spcPts val="1487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 b c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71700" marR="0" lvl="0" indent="0" algn="l" rtl="0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for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 in </a:t>
            </a:r>
            <a:r>
              <a:rPr lang="en-US" sz="2400" b="1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-US" sz="2400" b="1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US" sz="24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716422" marR="0" lvl="0" indent="0" algn="l" rtl="0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$v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71700" marR="0" lvl="0" indent="0" algn="l" rtl="0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done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34230" marR="0" lvl="0" indent="0" algn="l" rtl="0">
              <a:spcBef>
                <a:spcPts val="791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D80B5E-5585-47DD-8E5B-39B0BE9D03EC}"/>
              </a:ext>
            </a:extLst>
          </p:cNvPr>
          <p:cNvSpPr txBox="1"/>
          <p:nvPr/>
        </p:nvSpPr>
        <p:spPr>
          <a:xfrm>
            <a:off x="7572531" y="4499547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'for' loops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458B0-3DAA-45E0-9237-A2D9FE2DC61B}"/>
              </a:ext>
            </a:extLst>
          </p:cNvPr>
          <p:cNvSpPr txBox="1"/>
          <p:nvPr/>
        </p:nvSpPr>
        <p:spPr>
          <a:xfrm>
            <a:off x="7571750" y="2412636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'while' loops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247800" y="861977"/>
            <a:ext cx="11944200" cy="7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75" rIns="0" bIns="0" anchor="t" anchorCtr="0">
            <a:spAutoFit/>
          </a:bodyPr>
          <a:lstStyle/>
          <a:p>
            <a:pPr marL="228600" marR="11990" lvl="0" indent="0" algn="l" rtl="0">
              <a:lnSpc>
                <a:spcPct val="10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00" b="1"/>
              <a:t>Introduction to Bash Shell Scripting</a:t>
            </a:r>
            <a:endParaRPr sz="4900" b="1"/>
          </a:p>
        </p:txBody>
      </p:sp>
      <p:sp>
        <p:nvSpPr>
          <p:cNvPr id="102" name="Google Shape;102;p14"/>
          <p:cNvSpPr txBox="1"/>
          <p:nvPr/>
        </p:nvSpPr>
        <p:spPr>
          <a:xfrm>
            <a:off x="458550" y="1744092"/>
            <a:ext cx="10626000" cy="3937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8475" rIns="0" bIns="0" anchor="t" anchorCtr="0">
            <a:spAutoFit/>
          </a:bodyPr>
          <a:lstStyle/>
          <a:p>
            <a:pPr marL="29845" marR="69850"/>
            <a:r>
              <a:rPr lang="en-US" sz="2700" dirty="0">
                <a:solidFill>
                  <a:schemeClr val="dk1"/>
                </a:solidFill>
              </a:rPr>
              <a:t>Mea Trahan</a:t>
            </a:r>
            <a:endParaRPr lang="en-US" sz="2700" i="0" u="none" strike="noStrike" cap="none" dirty="0">
              <a:solidFill>
                <a:schemeClr val="dk1"/>
              </a:solidFill>
            </a:endParaRPr>
          </a:p>
          <a:p>
            <a:pPr marL="29845" marR="69850" lvl="0" indent="0" algn="l" rtl="0">
              <a:spcBef>
                <a:spcPts val="224"/>
              </a:spcBef>
              <a:spcAft>
                <a:spcPts val="0"/>
              </a:spcAft>
              <a:buNone/>
            </a:pPr>
            <a:r>
              <a:rPr lang="en-US" sz="2400" u="sng" dirty="0">
                <a:solidFill>
                  <a:schemeClr val="accent5"/>
                </a:solidFill>
              </a:rPr>
              <a:t>datr2652</a:t>
            </a:r>
            <a:r>
              <a:rPr lang="en-US" sz="2400" i="0" u="sng" strike="noStrike" cap="none" dirty="0">
                <a:solidFill>
                  <a:schemeClr val="accent5"/>
                </a:solidFill>
              </a:rPr>
              <a:t>@colorado.edu</a:t>
            </a:r>
            <a:endParaRPr sz="2400" i="0" u="none" strike="noStrike" cap="none" dirty="0">
              <a:solidFill>
                <a:schemeClr val="accent5"/>
              </a:solidFill>
            </a:endParaRPr>
          </a:p>
          <a:p>
            <a:pPr marL="29845" marR="69850" lvl="0" indent="0" algn="l" rtl="0">
              <a:spcBef>
                <a:spcPts val="224"/>
              </a:spcBef>
              <a:spcAft>
                <a:spcPts val="0"/>
              </a:spcAft>
              <a:buNone/>
            </a:pPr>
            <a:r>
              <a:rPr lang="en-US" sz="2400" i="0" u="sng" strike="noStrike" cap="none" dirty="0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https://www.colorado.edu/rc</a:t>
            </a:r>
            <a:endParaRPr sz="2400" dirty="0">
              <a:solidFill>
                <a:schemeClr val="accent5"/>
              </a:solidFill>
            </a:endParaRPr>
          </a:p>
          <a:p>
            <a:pPr marL="29845" marR="69850" lvl="0" indent="0" algn="l" rtl="0">
              <a:spcBef>
                <a:spcPts val="224"/>
              </a:spcBef>
              <a:spcAft>
                <a:spcPts val="0"/>
              </a:spcAft>
              <a:buNone/>
            </a:pPr>
            <a:endParaRPr sz="2400">
              <a:solidFill>
                <a:schemeClr val="accent5"/>
              </a:solidFill>
            </a:endParaRPr>
          </a:p>
          <a:p>
            <a:pPr marL="29845" marR="69850">
              <a:spcBef>
                <a:spcPts val="224"/>
              </a:spcBef>
            </a:pPr>
            <a:endParaRPr lang="en-US" sz="2400" dirty="0">
              <a:solidFill>
                <a:schemeClr val="accent5"/>
              </a:solidFill>
            </a:endParaRPr>
          </a:p>
          <a:p>
            <a:pPr marL="29845" marR="69850">
              <a:spcBef>
                <a:spcPts val="224"/>
              </a:spcBef>
            </a:pPr>
            <a:endParaRPr lang="en-US" sz="2400" dirty="0">
              <a:solidFill>
                <a:schemeClr val="accent5"/>
              </a:solidFill>
            </a:endParaRPr>
          </a:p>
          <a:p>
            <a:pPr marL="29845" marR="69850">
              <a:spcBef>
                <a:spcPts val="224"/>
              </a:spcBef>
            </a:pPr>
            <a:endParaRPr lang="en-US" sz="2400" dirty="0">
              <a:solidFill>
                <a:schemeClr val="accent5"/>
              </a:solidFill>
            </a:endParaRPr>
          </a:p>
          <a:p>
            <a:pPr marL="29845" marR="698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700" dirty="0">
                <a:solidFill>
                  <a:schemeClr val="dk1"/>
                </a:solidFill>
              </a:rPr>
              <a:t>Slides and other files available for download and viewing:</a:t>
            </a:r>
            <a:endParaRPr sz="2700" dirty="0">
              <a:solidFill>
                <a:schemeClr val="dk1"/>
              </a:solidFill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hlinkClick r:id="rId4"/>
              </a:rPr>
              <a:t>https://github.com/ResearchComputing/Supercomputing_Spinup_Spring_2022</a:t>
            </a:r>
            <a:endParaRPr lang="en-US"/>
          </a:p>
          <a:p>
            <a:endParaRPr lang="en-US" sz="23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7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4079114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Arguments I</a:t>
            </a:r>
            <a:endParaRPr/>
          </a:p>
        </p:txBody>
      </p:sp>
      <p:sp>
        <p:nvSpPr>
          <p:cNvPr id="258" name="Google Shape;258;p37"/>
          <p:cNvSpPr txBox="1"/>
          <p:nvPr/>
        </p:nvSpPr>
        <p:spPr>
          <a:xfrm>
            <a:off x="918600" y="842635"/>
            <a:ext cx="10223700" cy="48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0300" rIns="0" bIns="0" anchor="t" anchorCtr="0">
            <a:spAutoFit/>
          </a:bodyPr>
          <a:lstStyle/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often useful to pass arguments to a shell script.</a:t>
            </a:r>
            <a:endParaRPr/>
          </a:p>
          <a:p>
            <a:pPr marL="334230" marR="0" lvl="0" indent="0" algn="l" rtl="0">
              <a:spcBef>
                <a:spcPts val="1487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$0 denotes the script name.</a:t>
            </a:r>
            <a:endParaRPr/>
          </a:p>
          <a:p>
            <a:pPr marL="334230" marR="0" lvl="0" indent="0" algn="l" rtl="0">
              <a:spcBef>
                <a:spcPts val="791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$1 denotes the first argument, $2 the second, up to ${99}.</a:t>
            </a:r>
            <a:endParaRPr/>
          </a:p>
          <a:p>
            <a:pPr marL="334230" marR="0" lvl="0" indent="0" algn="l" rtl="0">
              <a:spcBef>
                <a:spcPts val="791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$# the total number of arguments.</a:t>
            </a:r>
            <a:endParaRPr/>
          </a:p>
          <a:p>
            <a:pPr marL="334230" marR="0" lvl="0" indent="0" algn="l" rtl="0">
              <a:spcBef>
                <a:spcPts val="779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$* all arguments as a single word*</a:t>
            </a:r>
            <a:endParaRPr/>
          </a:p>
          <a:p>
            <a:pPr marL="334229" marR="0" lvl="0" indent="0" algn="l" rtl="0">
              <a:spcBef>
                <a:spcPts val="791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$@ all arguments as individual words.*</a:t>
            </a:r>
            <a:endParaRPr sz="2600">
              <a:solidFill>
                <a:schemeClr val="dk1"/>
              </a:solidFill>
            </a:endParaRPr>
          </a:p>
          <a:p>
            <a:pPr marL="334229" marR="0" lvl="0" indent="0" algn="l" rtl="0">
              <a:spcBef>
                <a:spcPts val="791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791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</a:endParaRPr>
          </a:p>
          <a:p>
            <a:pPr marL="334230" marR="0" lvl="0" indent="0" algn="l" rtl="0">
              <a:spcBef>
                <a:spcPts val="791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*behave differently with double quotes “”</a:t>
            </a:r>
            <a:endParaRPr sz="2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8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4315901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Arguments II</a:t>
            </a:r>
            <a:endParaRPr/>
          </a:p>
        </p:txBody>
      </p:sp>
      <p:sp>
        <p:nvSpPr>
          <p:cNvPr id="264" name="Google Shape;264;p38"/>
          <p:cNvSpPr/>
          <p:nvPr/>
        </p:nvSpPr>
        <p:spPr>
          <a:xfrm>
            <a:off x="733650" y="1134500"/>
            <a:ext cx="10724700" cy="47292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9975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 i="1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#!/bin/bash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 i="1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 Calculate the sine of the argument.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2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9975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$#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-eq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1 ]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71699" lvl="0" indent="0" algn="l" rtl="0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sine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"s(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$1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)"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bc -l </a:t>
            </a: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1555745" lvl="0" indent="343222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"The sine of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$1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is </a:t>
            </a:r>
            <a:r>
              <a:rPr lang="en-US" sz="2600" b="1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sine</a:t>
            </a:r>
            <a:r>
              <a:rPr lang="en-US" sz="2600" b="1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  </a:t>
            </a:r>
            <a:endParaRPr sz="2600">
              <a:solidFill>
                <a:srgbClr val="BA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1555745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71699" marR="11990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"Usage: $0 &lt;number in radians&gt;" </a:t>
            </a:r>
            <a:endParaRPr sz="2600">
              <a:solidFill>
                <a:srgbClr val="BA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71699" marR="11990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exit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71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fi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0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684469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Functions I</a:t>
            </a:r>
            <a:endParaRPr/>
          </a:p>
        </p:txBody>
      </p:sp>
      <p:sp>
        <p:nvSpPr>
          <p:cNvPr id="276" name="Google Shape;276;p40"/>
          <p:cNvSpPr txBox="1"/>
          <p:nvPr/>
        </p:nvSpPr>
        <p:spPr>
          <a:xfrm>
            <a:off x="856475" y="1314975"/>
            <a:ext cx="9998700" cy="3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475" rIns="0" bIns="0" anchor="t" anchorCtr="0">
            <a:spAutoFit/>
          </a:bodyPr>
          <a:lstStyle/>
          <a:p>
            <a:pPr marL="29975" marR="224819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function is a user-defined name that is used as a simple  command to call a compound command with new positional  parameters.</a:t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71700" marR="5783833" lvl="0" indent="-343223" algn="l" rtl="0">
              <a:lnSpc>
                <a:spcPct val="102699"/>
              </a:lnSpc>
              <a:spcBef>
                <a:spcPts val="1404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function_name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() { 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commands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0" lvl="0" indent="0" algn="l" rtl="0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11990" lvl="0" indent="0" algn="l" rtl="0">
              <a:lnSpc>
                <a:spcPct val="102699"/>
              </a:lnSpc>
              <a:spcBef>
                <a:spcPts val="1404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good practice to check the exit status of commands.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1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3921256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Functions II</a:t>
            </a:r>
            <a:endParaRPr/>
          </a:p>
        </p:txBody>
      </p:sp>
      <p:sp>
        <p:nvSpPr>
          <p:cNvPr id="282" name="Google Shape;282;p41"/>
          <p:cNvSpPr txBox="1"/>
          <p:nvPr/>
        </p:nvSpPr>
        <p:spPr>
          <a:xfrm>
            <a:off x="601202" y="1270528"/>
            <a:ext cx="52848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75" rIns="0" bIns="0" anchor="t" anchorCtr="0">
            <a:spAutoFit/>
          </a:bodyPr>
          <a:lstStyle/>
          <a:p>
            <a:pPr marL="311748" marR="2973600" lvl="0" indent="-283269" algn="l" rtl="0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3" name="Google Shape;283;p41"/>
          <p:cNvSpPr/>
          <p:nvPr/>
        </p:nvSpPr>
        <p:spPr>
          <a:xfrm>
            <a:off x="733650" y="1134500"/>
            <a:ext cx="6431700" cy="47292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11748" marR="2973599" lvl="0" indent="-283269" algn="l" rtl="0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#/bin/bash</a:t>
            </a:r>
            <a:endParaRPr>
              <a:solidFill>
                <a:schemeClr val="dk1"/>
              </a:solidFill>
            </a:endParaRPr>
          </a:p>
          <a:p>
            <a:pPr marL="311748" marR="2973599" lvl="0" indent="-283269" algn="l" rtl="0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11748" marR="2973599" lvl="0" indent="-283269" algn="l" rtl="0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function e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11748" marR="2973599" lvl="0" indent="-283269" algn="l" rtl="0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 () {</a:t>
            </a:r>
            <a:endParaRPr>
              <a:solidFill>
                <a:schemeClr val="dk1"/>
              </a:solidFill>
            </a:endParaRPr>
          </a:p>
          <a:p>
            <a:pPr marL="311748" marR="2973599" lvl="0" indent="-283269" algn="l" rtl="0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echo </a:t>
            </a:r>
            <a:r>
              <a:rPr lang="en-US" sz="21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$1;</a:t>
            </a:r>
            <a:endParaRPr sz="2100" b="1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11748" marR="2973599" lvl="0" indent="-283269" algn="l" rtl="0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</a:endParaRPr>
          </a:p>
          <a:p>
            <a:pPr marL="311748" marR="2973599" lvl="0" indent="-283269" algn="l" rtl="0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11748" marR="2973599" lvl="0" indent="-283269" algn="l" rtl="0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#now test e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11748" marR="2973599" lvl="0" indent="-283269" algn="l" rtl="0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 Hello</a:t>
            </a:r>
            <a:endParaRPr>
              <a:solidFill>
                <a:schemeClr val="dk1"/>
              </a:solidFill>
            </a:endParaRPr>
          </a:p>
          <a:p>
            <a:pPr marL="311748" marR="2973599" lvl="0" indent="-283269" algn="l" rtl="0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 World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lvl="0" indent="0" algn="l" rtl="0">
              <a:spcBef>
                <a:spcPts val="71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2"/>
          <p:cNvSpPr txBox="1">
            <a:spLocks noGrp="1"/>
          </p:cNvSpPr>
          <p:nvPr>
            <p:ph type="title"/>
          </p:nvPr>
        </p:nvSpPr>
        <p:spPr>
          <a:xfrm>
            <a:off x="247796" y="300016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289" name="Google Shape;289;p42"/>
          <p:cNvSpPr txBox="1"/>
          <p:nvPr/>
        </p:nvSpPr>
        <p:spPr>
          <a:xfrm>
            <a:off x="910823" y="1456853"/>
            <a:ext cx="10024200" cy="19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/>
              <a:t>function.sh</a:t>
            </a:r>
            <a:endParaRPr sz="29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 b="1"/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SzPts val="2900"/>
              <a:buChar char="●"/>
            </a:pPr>
            <a:r>
              <a:rPr lang="en-US" sz="2900"/>
              <a:t>Task: Modify “function.sh” to echo two arguments passed into the script.</a:t>
            </a:r>
            <a:endParaRPr sz="29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3"/>
          <p:cNvSpPr txBox="1">
            <a:spLocks noGrp="1"/>
          </p:cNvSpPr>
          <p:nvPr>
            <p:ph type="title"/>
          </p:nvPr>
        </p:nvSpPr>
        <p:spPr>
          <a:xfrm>
            <a:off x="251901" y="178273"/>
            <a:ext cx="11486678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Alternatives for Scripting</a:t>
            </a:r>
            <a:endParaRPr/>
          </a:p>
        </p:txBody>
      </p:sp>
      <p:sp>
        <p:nvSpPr>
          <p:cNvPr id="295" name="Google Shape;295;p43"/>
          <p:cNvSpPr txBox="1"/>
          <p:nvPr/>
        </p:nvSpPr>
        <p:spPr>
          <a:xfrm>
            <a:off x="1259837" y="2109040"/>
            <a:ext cx="2918358" cy="3132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0375" rIns="0" bIns="0" anchor="t" anchorCtr="0">
            <a:spAutoFit/>
          </a:bodyPr>
          <a:lstStyle/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aseline="300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csh/tcsh</a:t>
            </a:r>
            <a:endParaRPr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0" lvl="0" indent="0" algn="l" rtl="0">
              <a:spcBef>
                <a:spcPts val="788"/>
              </a:spcBef>
              <a:spcAft>
                <a:spcPts val="0"/>
              </a:spcAft>
              <a:buNone/>
            </a:pPr>
            <a:r>
              <a:rPr lang="en-US" sz="3300" baseline="300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ksh</a:t>
            </a:r>
            <a:endParaRPr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0" lvl="0" indent="0" algn="l" rtl="0">
              <a:spcBef>
                <a:spcPts val="1024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perl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0" lvl="0" indent="0" algn="l" rtl="0">
              <a:spcBef>
                <a:spcPts val="779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python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0" lvl="0" indent="0" algn="l" rtl="0">
              <a:spcBef>
                <a:spcPts val="791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ruby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0" lvl="0" indent="0" algn="l" rtl="0">
              <a:spcBef>
                <a:spcPts val="791"/>
              </a:spcBef>
              <a:spcAft>
                <a:spcPts val="0"/>
              </a:spcAft>
              <a:buNone/>
            </a:pPr>
            <a:r>
              <a:rPr lang="en-US" sz="2800" baseline="300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make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6" name="Google Shape;296;p43"/>
          <p:cNvSpPr txBox="1"/>
          <p:nvPr/>
        </p:nvSpPr>
        <p:spPr>
          <a:xfrm>
            <a:off x="4127815" y="2184789"/>
            <a:ext cx="6972615" cy="305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9975" rIns="0" bIns="0" anchor="t" anchorCtr="0">
            <a:spAutoFit/>
          </a:bodyPr>
          <a:lstStyle/>
          <a:p>
            <a:pPr marL="29975" marR="744899" lvl="0" indent="0" algn="l" rtl="0">
              <a:lnSpc>
                <a:spcPct val="125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C-shell (tcsh: updated version of csh).</a:t>
            </a:r>
            <a:endParaRPr/>
          </a:p>
          <a:p>
            <a:pPr marL="29975" marR="744899" lvl="0" indent="0" algn="l" rtl="0">
              <a:lnSpc>
                <a:spcPct val="125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Korn shell; related to sh/bash</a:t>
            </a:r>
            <a:endParaRPr/>
          </a:p>
          <a:p>
            <a:pPr marL="29975" marR="11990" lvl="0" indent="0" algn="just" rtl="0">
              <a:lnSpc>
                <a:spcPct val="125299"/>
              </a:lnSpc>
              <a:spcBef>
                <a:spcPts val="236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exceptional text manipulation and parsing.  excellent for scientific and numerical work.  general scripting.</a:t>
            </a:r>
            <a:endParaRPr/>
          </a:p>
          <a:p>
            <a:pPr marL="29975" marR="744899" lvl="0" indent="0" algn="l" rtl="0">
              <a:lnSpc>
                <a:spcPct val="125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building executables from source code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4"/>
          <p:cNvSpPr txBox="1">
            <a:spLocks noGrp="1"/>
          </p:cNvSpPr>
          <p:nvPr>
            <p:ph type="title"/>
          </p:nvPr>
        </p:nvSpPr>
        <p:spPr>
          <a:xfrm>
            <a:off x="571325" y="289939"/>
            <a:ext cx="4033105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302" name="Google Shape;302;p44"/>
          <p:cNvSpPr txBox="1"/>
          <p:nvPr/>
        </p:nvSpPr>
        <p:spPr>
          <a:xfrm>
            <a:off x="905028" y="2543553"/>
            <a:ext cx="63705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8475" rIns="0" bIns="0" anchor="t" anchorCtr="0">
            <a:spAutoFit/>
          </a:bodyPr>
          <a:lstStyle/>
          <a:p>
            <a:pPr marL="29975" marR="7044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Please fill out the survey:</a:t>
            </a:r>
            <a:endParaRPr>
              <a:solidFill>
                <a:schemeClr val="dk1"/>
              </a:solidFill>
            </a:endParaRPr>
          </a:p>
          <a:p>
            <a:pPr marL="29975" marR="70443" lvl="0" indent="0" algn="l" rtl="0">
              <a:spcBef>
                <a:spcPts val="224"/>
              </a:spcBef>
              <a:spcAft>
                <a:spcPts val="0"/>
              </a:spcAft>
              <a:buNone/>
            </a:pPr>
            <a:r>
              <a:rPr lang="en-US" sz="2100" u="sng">
                <a:solidFill>
                  <a:schemeClr val="accent5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endParaRPr sz="2100">
              <a:solidFill>
                <a:schemeClr val="accent5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03" name="Google Shape;303;p44"/>
          <p:cNvSpPr txBox="1"/>
          <p:nvPr/>
        </p:nvSpPr>
        <p:spPr>
          <a:xfrm>
            <a:off x="905025" y="3576900"/>
            <a:ext cx="10833600" cy="10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8475" rIns="0" bIns="0" anchor="t" anchorCtr="0">
            <a:spAutoFit/>
          </a:bodyPr>
          <a:lstStyle/>
          <a:p>
            <a:pPr marL="29975" marR="7044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Additional Bash learning resources: </a:t>
            </a:r>
            <a:endParaRPr>
              <a:solidFill>
                <a:schemeClr val="dk1"/>
              </a:solidFill>
            </a:endParaRPr>
          </a:p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sym typeface="Tahom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http://tldp.org/HOWTO/Bash-Prog-Intro-HOWTO.html</a:t>
            </a:r>
            <a:r>
              <a:rPr lang="en-US" sz="2100">
                <a:solidFill>
                  <a:schemeClr val="accent5"/>
                </a:solidFill>
                <a:latin typeface="Tahoma"/>
                <a:ea typeface="Tahoma"/>
                <a:cs typeface="Tahoma"/>
                <a:sym typeface="Tahoma"/>
              </a:rPr>
              <a:t> (general)</a:t>
            </a:r>
            <a:endParaRPr>
              <a:solidFill>
                <a:schemeClr val="accent5"/>
              </a:solidFill>
            </a:endParaRPr>
          </a:p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sym typeface="Tahom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https://www.shell-tips.com/2010/06/14/performing-math-calculation-in-bash</a:t>
            </a:r>
            <a:r>
              <a:rPr lang="en-US" sz="2100" i="1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sym typeface="Tahom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2100" i="1">
                <a:solidFill>
                  <a:schemeClr val="accent5"/>
                </a:solidFill>
                <a:latin typeface="Tahoma"/>
                <a:ea typeface="Tahoma"/>
                <a:cs typeface="Tahoma"/>
                <a:sym typeface="Tahoma"/>
              </a:rPr>
              <a:t> (math)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04" name="Google Shape;304;p44"/>
          <p:cNvSpPr txBox="1"/>
          <p:nvPr/>
        </p:nvSpPr>
        <p:spPr>
          <a:xfrm>
            <a:off x="905028" y="5190100"/>
            <a:ext cx="89904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8475" rIns="0" bIns="0" anchor="t" anchorCtr="0">
            <a:spAutoFit/>
          </a:bodyPr>
          <a:lstStyle/>
          <a:p>
            <a:pPr marL="29975" marR="70443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Bash kernel for jupyter notebooks </a:t>
            </a:r>
            <a:r>
              <a:rPr lang="en-US" sz="2400" i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(install anaconda first)</a:t>
            </a: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</a:t>
            </a:r>
            <a:r>
              <a:rPr lang="en-US" sz="2400" i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>
              <a:solidFill>
                <a:schemeClr val="dk1"/>
              </a:solidFill>
            </a:endParaRPr>
          </a:p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sym typeface="Tahom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https://github.com/takluyver/bash_kernel</a:t>
            </a:r>
            <a:endParaRPr sz="2100">
              <a:solidFill>
                <a:schemeClr val="accent5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05" name="Google Shape;305;p44"/>
          <p:cNvSpPr/>
          <p:nvPr/>
        </p:nvSpPr>
        <p:spPr>
          <a:xfrm>
            <a:off x="905024" y="1383050"/>
            <a:ext cx="80007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69850"/>
            <a:r>
              <a:rPr lang="en-US" sz="24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Mea Trahan - UCB Research Computing</a:t>
            </a:r>
            <a:endParaRPr lang="en-US" dirty="0">
              <a:solidFill>
                <a:schemeClr val="dk1"/>
              </a:solidFill>
            </a:endParaRPr>
          </a:p>
          <a:p>
            <a:pPr marL="0" marR="6985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hlinkClick r:id="rId7"/>
              </a:rPr>
              <a:t>datr2651@colorado.edu</a:t>
            </a:r>
            <a:endParaRPr lang="en-US"/>
          </a:p>
          <a:p>
            <a:pPr marL="0" marR="69850" lvl="0" indent="0" algn="l" rtl="0">
              <a:spcBef>
                <a:spcPts val="224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accent5"/>
                </a:solidFill>
                <a:uFill>
                  <a:noFill/>
                </a:uFill>
                <a:latin typeface="Tahoma"/>
                <a:ea typeface="Tahoma"/>
                <a:cs typeface="Tahoma"/>
                <a:sym typeface="Tahoma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https://www.colorado.edu/rc</a:t>
            </a:r>
            <a:endParaRPr sz="2100" dirty="0">
              <a:solidFill>
                <a:schemeClr val="accent5"/>
              </a:solidFill>
              <a:latin typeface="Tahoma"/>
              <a:ea typeface="Tahoma"/>
              <a:cs typeface="Tahom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title"/>
          </p:nvPr>
        </p:nvSpPr>
        <p:spPr>
          <a:xfrm>
            <a:off x="336568" y="330673"/>
            <a:ext cx="10277554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Let’s log in to RC</a:t>
            </a:r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332510" y="1258823"/>
            <a:ext cx="10983300" cy="4211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325" rIns="0" bIns="0" anchor="t" anchorCtr="0">
            <a:spAutoFit/>
          </a:bodyPr>
          <a:lstStyle/>
          <a:p>
            <a:pPr marL="268605" indent="-255270">
              <a:spcBef>
                <a:spcPts val="120"/>
              </a:spcBef>
              <a:buClr>
                <a:srgbClr val="A9A57C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en-US" sz="2400" dirty="0">
                <a:solidFill>
                  <a:srgbClr val="2F2B20"/>
                </a:solidFill>
              </a:rPr>
              <a:t> </a:t>
            </a:r>
            <a:r>
              <a:rPr lang="en-US" sz="24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connect to a remote system, use Secure Shell (SSH)</a:t>
            </a:r>
            <a:endParaRPr lang="en-US" sz="2400">
              <a:solidFill>
                <a:schemeClr val="dk1"/>
              </a:solidFill>
              <a:latin typeface="Arial"/>
              <a:ea typeface="Arial"/>
              <a:cs typeface="Arial"/>
            </a:endParaRPr>
          </a:p>
          <a:p>
            <a:pPr marL="914400" marR="0" lvl="1" indent="-381000" algn="l" rtl="0"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400"/>
              <a:buFont typeface="Arial"/>
              <a:buChar char="○"/>
            </a:pPr>
            <a:r>
              <a:rPr lang="en-US" sz="24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From Windows – GUI SSH app such as PuTTY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</a:endParaRPr>
          </a:p>
          <a:p>
            <a:pPr marL="914400" marR="0" lvl="1" indent="-381000" algn="l" rtl="0"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400"/>
              <a:buFont typeface="Arial"/>
              <a:buChar char="○"/>
            </a:pPr>
            <a:r>
              <a:rPr lang="en-US" sz="24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From Linux or Mac OS X terminal, or Windows GUI such as PuTTY or </a:t>
            </a:r>
            <a:r>
              <a:rPr lang="en-US" sz="2400" dirty="0" err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Gitbash</a:t>
            </a:r>
            <a:r>
              <a:rPr lang="en-US" sz="24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dirty="0" err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ssh</a:t>
            </a:r>
            <a:r>
              <a:rPr lang="en-US" sz="24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on the command line:</a:t>
            </a:r>
            <a:endParaRPr/>
          </a:p>
          <a:p>
            <a:pPr marL="1333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dk1"/>
              </a:solidFill>
              <a:latin typeface="Arial"/>
              <a:ea typeface="Arial"/>
              <a:cs typeface="Arial"/>
            </a:endParaRPr>
          </a:p>
          <a:p>
            <a:pPr marL="261620">
              <a:spcBef>
                <a:spcPts val="531"/>
              </a:spcBef>
            </a:pP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r>
              <a:rPr lang="en-US" sz="24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@login.rc.colorado.edu</a:t>
            </a:r>
            <a:endParaRPr sz="2700" dirty="0">
              <a:solidFill>
                <a:schemeClr val="accent5"/>
              </a:solidFill>
              <a:latin typeface="Courier New"/>
              <a:ea typeface="Courier New"/>
              <a:cs typeface="Courier New"/>
            </a:endParaRPr>
          </a:p>
          <a:p>
            <a:pPr marL="261620" marR="0" lvl="0" indent="0" algn="l" rtl="0">
              <a:spcBef>
                <a:spcPts val="531"/>
              </a:spcBef>
              <a:spcAft>
                <a:spcPts val="0"/>
              </a:spcAft>
              <a:buNone/>
            </a:pPr>
            <a:endParaRPr sz="2700">
              <a:solidFill>
                <a:srgbClr val="2F2B20"/>
              </a:solidFill>
              <a:latin typeface="Courier New"/>
              <a:ea typeface="Courier New"/>
              <a:cs typeface="Courier New"/>
            </a:endParaRPr>
          </a:p>
          <a:p>
            <a:pPr marL="261620" marR="0" lvl="0" indent="0" algn="l" rtl="0">
              <a:spcBef>
                <a:spcPts val="531"/>
              </a:spcBef>
              <a:spcAft>
                <a:spcPts val="0"/>
              </a:spcAft>
              <a:buNone/>
            </a:pPr>
            <a:endParaRPr sz="2700">
              <a:solidFill>
                <a:schemeClr val="dk1"/>
              </a:solidFill>
              <a:latin typeface="Courier New"/>
              <a:ea typeface="Courier New"/>
              <a:cs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68605" marR="280670" lvl="0" indent="-83820" algn="l" rtl="0">
              <a:spcBef>
                <a:spcPts val="1607"/>
              </a:spcBef>
              <a:spcAft>
                <a:spcPts val="0"/>
              </a:spcAft>
              <a:buClr>
                <a:srgbClr val="A9A57C"/>
              </a:buClr>
              <a:buSzPts val="2700"/>
              <a:buFont typeface="Arial"/>
              <a:buNone/>
            </a:pPr>
            <a:endParaRPr sz="2700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Access the slides and examples</a:t>
            </a:r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1097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spcBef>
                <a:spcPts val="1000"/>
              </a:spcBef>
              <a:spcAft>
                <a:spcPts val="0"/>
              </a:spcAft>
              <a:buSzPts val="2400"/>
            </a:pPr>
            <a:r>
              <a:rPr lang="en-US" sz="2400" dirty="0"/>
              <a:t>How to get there: github.com/</a:t>
            </a:r>
            <a:r>
              <a:rPr lang="en-US" sz="2400" dirty="0" err="1"/>
              <a:t>ResearchComputing</a:t>
            </a:r>
            <a:r>
              <a:rPr lang="en-US" sz="2400" dirty="0"/>
              <a:t>/Supercomputing_Spin_Up_Spring_2020</a:t>
            </a: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Clone the repo in your terminal window</a:t>
            </a:r>
            <a:endParaRPr sz="2400" dirty="0"/>
          </a:p>
          <a:p>
            <a:pPr marL="0" indent="0">
              <a:buNone/>
            </a:pPr>
            <a:endParaRPr lang="en-US" sz="2400" dirty="0">
              <a:solidFill>
                <a:schemeClr val="accent5"/>
              </a:solidFill>
              <a:latin typeface="Consolas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228600" indent="0">
              <a:buNone/>
            </a:pPr>
            <a:endParaRPr lang="en-US" sz="2400" dirty="0"/>
          </a:p>
          <a:p>
            <a:pPr marL="228600" lvl="0" indent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228600" indent="-228600">
              <a:buSzPts val="2400"/>
            </a:pPr>
            <a:endParaRPr lang="en-US" sz="2400" dirty="0"/>
          </a:p>
          <a:p>
            <a:pPr marL="2286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Or open files in a browser and copy/paste</a:t>
            </a:r>
            <a:endParaRPr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2C256D-3845-48FB-ADBD-8FED359A99DC}"/>
              </a:ext>
            </a:extLst>
          </p:cNvPr>
          <p:cNvSpPr txBox="1"/>
          <p:nvPr/>
        </p:nvSpPr>
        <p:spPr>
          <a:xfrm>
            <a:off x="1074209" y="3123141"/>
            <a:ext cx="1027853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Consolas"/>
              </a:rPr>
              <a:t>git clone </a:t>
            </a:r>
            <a:r>
              <a:rPr lang="en-US" sz="2400" dirty="0">
                <a:solidFill>
                  <a:schemeClr val="accent5"/>
                </a:solidFill>
                <a:latin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https://github.com/ResearchComputing/Supercomputing_Spin_Up_Spring_2022.git</a:t>
            </a:r>
            <a:endParaRPr lang="en-US" sz="24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127" name="Google Shape;127;p18"/>
          <p:cNvSpPr txBox="1"/>
          <p:nvPr/>
        </p:nvSpPr>
        <p:spPr>
          <a:xfrm>
            <a:off x="918598" y="924930"/>
            <a:ext cx="9531900" cy="51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5875" rIns="0" bIns="0" anchor="t" anchorCtr="0">
            <a:spAutoFit/>
          </a:bodyPr>
          <a:lstStyle/>
          <a:p>
            <a:pPr marL="33423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755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755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Quoting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755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Command Substitution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755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Arithmetic Expansion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755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743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Decisions (if)</a:t>
            </a:r>
            <a:endParaRPr/>
          </a:p>
          <a:p>
            <a:pPr marL="334230" marR="0" lvl="0" indent="0" algn="l" rtl="0">
              <a:spcBef>
                <a:spcPts val="755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Loops (for, while)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755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Arguments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755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34230" marR="0" lvl="0" indent="0" algn="l" rtl="0">
              <a:spcBef>
                <a:spcPts val="755"/>
              </a:spcBef>
              <a:spcAft>
                <a:spcPts val="0"/>
              </a:spcAft>
              <a:buNone/>
            </a:pPr>
            <a:r>
              <a:rPr lang="en-US" sz="2400" baseline="300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Alternatives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4065679" cy="71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33" name="Google Shape;133;p19"/>
          <p:cNvSpPr txBox="1"/>
          <p:nvPr/>
        </p:nvSpPr>
        <p:spPr>
          <a:xfrm>
            <a:off x="453425" y="981250"/>
            <a:ext cx="11688300" cy="60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475" rIns="0" bIns="0" anchor="t" anchorCtr="0">
            <a:spAutoFit/>
          </a:bodyPr>
          <a:lstStyle/>
          <a:p>
            <a:pPr marL="29975" marR="11990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2600" i="1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is the environment in which commands are interpreted in Linux. </a:t>
            </a:r>
            <a:endParaRPr/>
          </a:p>
          <a:p>
            <a:pPr marL="29975" marR="11990" lvl="0" indent="0" algn="l" rtl="0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975" marR="11990" lvl="0" indent="0" algn="l" rtl="0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GNU/Linux provides various numerous shells; </a:t>
            </a:r>
            <a:r>
              <a:rPr lang="en-US" sz="2600" b="1">
                <a:solidFill>
                  <a:schemeClr val="dk1"/>
                </a:solidFill>
              </a:rPr>
              <a:t>the  most common one is the Bourne Again shell (bash).</a:t>
            </a:r>
            <a:endParaRPr sz="2600" b="1">
              <a:solidFill>
                <a:schemeClr val="dk1"/>
              </a:solidFill>
            </a:endParaRPr>
          </a:p>
          <a:p>
            <a:pPr marL="29975" marR="0" lvl="0" indent="0" algn="l" rtl="0">
              <a:spcBef>
                <a:spcPts val="2301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Other common shells available on Linux systems include:</a:t>
            </a:r>
            <a:endParaRPr sz="2600">
              <a:solidFill>
                <a:schemeClr val="dk1"/>
              </a:solidFill>
            </a:endParaRPr>
          </a:p>
          <a:p>
            <a:pPr marL="457200" marR="0" lvl="0" indent="-393700" algn="l" rtl="0">
              <a:spcBef>
                <a:spcPts val="2301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sh, </a:t>
            </a:r>
            <a:r>
              <a:rPr lang="en-US" sz="2600">
                <a:solidFill>
                  <a:schemeClr val="dk1"/>
                </a:solidFill>
              </a:rPr>
              <a:t>c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</a:t>
            </a:r>
            <a:r>
              <a:rPr lang="en-US" sz="2600">
                <a:solidFill>
                  <a:schemeClr val="dk1"/>
                </a:solidFill>
              </a:rPr>
              <a:t>,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tcsh</a:t>
            </a:r>
            <a:r>
              <a:rPr lang="en-US" sz="2600">
                <a:solidFill>
                  <a:schemeClr val="dk1"/>
                </a:solidFill>
              </a:rPr>
              <a:t>,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ksh, z</a:t>
            </a:r>
            <a:r>
              <a:rPr lang="en-US" sz="2600">
                <a:solidFill>
                  <a:schemeClr val="dk1"/>
                </a:solidFill>
              </a:rPr>
              <a:t>sh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975" marR="0" lvl="0" indent="0" algn="l" rtl="0">
              <a:spcBef>
                <a:spcPts val="83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975" marR="11990" lvl="0" indent="0" algn="l" rtl="0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lang="en-US" sz="2600" i="1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 scripts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are files containing collections of commands for Linux systems that can be executed as programs. </a:t>
            </a:r>
            <a:endParaRPr/>
          </a:p>
          <a:p>
            <a:pPr marL="29975" marR="11990" lvl="0" indent="0" algn="l" rtl="0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975" marR="11990" lvl="0" indent="0" algn="l" rtl="0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 scripts are powerful tools for performing many types of tasks.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  </a:t>
            </a:r>
            <a:endParaRPr/>
          </a:p>
          <a:p>
            <a:pPr marL="29975" marR="11990" lvl="0" indent="0" algn="l" rtl="0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9975" marR="11990" lvl="0" indent="0" algn="l" rtl="0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/>
          <p:nvPr/>
        </p:nvSpPr>
        <p:spPr>
          <a:xfrm>
            <a:off x="672775" y="3510125"/>
            <a:ext cx="11005500" cy="24156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 txBox="1"/>
          <p:nvPr/>
        </p:nvSpPr>
        <p:spPr>
          <a:xfrm>
            <a:off x="944700" y="683487"/>
            <a:ext cx="10302600" cy="25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4900" rIns="0" bIns="0" anchor="t" anchorCtr="0">
            <a:spAutoFit/>
          </a:bodyPr>
          <a:lstStyle/>
          <a:p>
            <a:pPr marL="33401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aseline="30000" dirty="0">
                <a:solidFill>
                  <a:srgbClr val="675E47"/>
                </a:solidFill>
              </a:rPr>
              <a:t>▶ </a:t>
            </a:r>
            <a:r>
              <a:rPr lang="en-US" sz="2400" dirty="0">
                <a:solidFill>
                  <a:schemeClr val="dk1"/>
                </a:solidFill>
              </a:rPr>
              <a:t>Can be programmed interactively, directly on the terminal.</a:t>
            </a:r>
          </a:p>
          <a:p>
            <a:pPr marL="683260" marR="151130" indent="-348615">
              <a:lnSpc>
                <a:spcPct val="102699"/>
              </a:lnSpc>
              <a:spcBef>
                <a:spcPts val="507"/>
              </a:spcBef>
            </a:pPr>
            <a:r>
              <a:rPr lang="en-US" sz="2400" baseline="30000" dirty="0">
                <a:solidFill>
                  <a:srgbClr val="675E47"/>
                </a:solidFill>
              </a:rPr>
              <a:t>▶ </a:t>
            </a:r>
            <a:r>
              <a:rPr lang="en-US" sz="2400" dirty="0">
                <a:solidFill>
                  <a:schemeClr val="dk1"/>
                </a:solidFill>
              </a:rPr>
              <a:t>It can also be programmed by script files. The first line of the file must contain </a:t>
            </a:r>
            <a:r>
              <a:rPr lang="en-US" sz="2400" b="1" dirty="0">
                <a:solidFill>
                  <a:schemeClr val="dk1"/>
                </a:solidFill>
              </a:rPr>
              <a:t>#!/bin/bash</a:t>
            </a:r>
            <a:endParaRPr sz="2400" b="1" dirty="0">
              <a:solidFill>
                <a:schemeClr val="dk1"/>
              </a:solidFill>
            </a:endParaRPr>
          </a:p>
          <a:p>
            <a:pPr marL="683260" marR="27940" lvl="0" indent="-348615" algn="l" rtl="0">
              <a:lnSpc>
                <a:spcPct val="102699"/>
              </a:lnSpc>
              <a:spcBef>
                <a:spcPts val="507"/>
              </a:spcBef>
              <a:spcAft>
                <a:spcPts val="0"/>
              </a:spcAft>
              <a:buNone/>
            </a:pPr>
            <a:r>
              <a:rPr lang="en-US" sz="2400" baseline="30000" dirty="0">
                <a:solidFill>
                  <a:srgbClr val="675E47"/>
                </a:solidFill>
              </a:rPr>
              <a:t>▶ </a:t>
            </a:r>
            <a:r>
              <a:rPr lang="en-US" sz="2400" dirty="0">
                <a:solidFill>
                  <a:schemeClr val="dk1"/>
                </a:solidFill>
              </a:rPr>
              <a:t>The program loader recognizes the #! and will interpret the rest of the line (/bin/bash) as the interpreter program.</a:t>
            </a:r>
            <a:endParaRPr sz="2400" dirty="0">
              <a:solidFill>
                <a:schemeClr val="dk1"/>
              </a:solidFill>
            </a:endParaRPr>
          </a:p>
          <a:p>
            <a:pPr marL="33401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aseline="30000" dirty="0">
                <a:solidFill>
                  <a:srgbClr val="675E47"/>
                </a:solidFill>
              </a:rPr>
              <a:t>▶ </a:t>
            </a:r>
            <a:r>
              <a:rPr lang="en-US" sz="2400" dirty="0">
                <a:solidFill>
                  <a:schemeClr val="dk1"/>
                </a:solidFill>
              </a:rPr>
              <a:t>If a line starts with #, it is a comment and is not run.</a:t>
            </a: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140" name="Google Shape;140;p20"/>
          <p:cNvSpPr txBox="1"/>
          <p:nvPr/>
        </p:nvSpPr>
        <p:spPr>
          <a:xfrm>
            <a:off x="858600" y="3716425"/>
            <a:ext cx="5694600" cy="20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1475" rIns="0" bIns="0" anchor="t" anchorCtr="0">
            <a:spAutoFit/>
          </a:bodyPr>
          <a:lstStyle/>
          <a:p>
            <a:pPr marL="2997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i="1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#!/bin/bash</a:t>
            </a:r>
            <a:br>
              <a:rPr lang="en-US" sz="2600" i="1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2600" i="1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 the files in /tmp.</a:t>
            </a:r>
            <a:endParaRPr sz="2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9975" marR="1212522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cd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/tmp  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29975" marR="1212522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ls </a:t>
            </a:r>
            <a:endParaRPr/>
          </a:p>
          <a:p>
            <a:pPr marL="29975" marR="1212522" lvl="0" indent="0" algn="l" rtl="0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cd # not needed,why?</a:t>
            </a:r>
            <a:endParaRPr/>
          </a:p>
        </p:txBody>
      </p:sp>
      <p:sp>
        <p:nvSpPr>
          <p:cNvPr id="141" name="Google Shape;141;p20"/>
          <p:cNvSpPr txBox="1"/>
          <p:nvPr/>
        </p:nvSpPr>
        <p:spPr>
          <a:xfrm>
            <a:off x="6639796" y="3716425"/>
            <a:ext cx="4908900" cy="20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0450" rIns="0" bIns="0" anchor="t" anchorCtr="0">
            <a:spAutoFit/>
          </a:bodyPr>
          <a:lstStyle/>
          <a:p>
            <a:pPr marL="29975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2"/>
                </a:solidFill>
              </a:rPr>
              <a:t>Shell to run</a:t>
            </a:r>
            <a:endParaRPr sz="2500">
              <a:solidFill>
                <a:schemeClr val="dk2"/>
              </a:solidFill>
            </a:endParaRPr>
          </a:p>
          <a:p>
            <a:pPr marL="29975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2"/>
                </a:solidFill>
              </a:rPr>
              <a:t>Comments</a:t>
            </a:r>
            <a:endParaRPr sz="2500">
              <a:solidFill>
                <a:schemeClr val="dk2"/>
              </a:solidFill>
            </a:endParaRPr>
          </a:p>
          <a:p>
            <a:pPr marL="29975" marR="11990" lvl="0" indent="0" algn="l" rtl="0">
              <a:lnSpc>
                <a:spcPct val="106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2"/>
                </a:solidFill>
              </a:rPr>
              <a:t>Change directories</a:t>
            </a:r>
            <a:endParaRPr sz="2500">
              <a:solidFill>
                <a:schemeClr val="dk2"/>
              </a:solidFill>
            </a:endParaRPr>
          </a:p>
          <a:p>
            <a:pPr marL="29975" marR="11990" lvl="0" indent="0" algn="l" rtl="0">
              <a:lnSpc>
                <a:spcPct val="106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2"/>
                </a:solidFill>
              </a:rPr>
              <a:t>List everything in /tmp </a:t>
            </a:r>
            <a:endParaRPr sz="1300">
              <a:solidFill>
                <a:schemeClr val="dk2"/>
              </a:solidFill>
            </a:endParaRPr>
          </a:p>
          <a:p>
            <a:pPr marL="29975" marR="11990" lvl="0" indent="0" algn="l" rtl="0">
              <a:lnSpc>
                <a:spcPct val="106900"/>
              </a:lnSpc>
              <a:spcBef>
                <a:spcPts val="319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2"/>
                </a:solidFill>
              </a:rPr>
              <a:t>Return to previous?</a:t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878687" y="398202"/>
            <a:ext cx="3515100" cy="6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File editing</a:t>
            </a: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ftr" idx="11"/>
          </p:nvPr>
        </p:nvSpPr>
        <p:spPr>
          <a:xfrm>
            <a:off x="4122303" y="6443053"/>
            <a:ext cx="41148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97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Research Computing @ CU Boulder</a:t>
            </a:r>
            <a:endParaRPr/>
          </a:p>
        </p:txBody>
      </p:sp>
      <p:sp>
        <p:nvSpPr>
          <p:cNvPr id="148" name="Google Shape;148;p21"/>
          <p:cNvSpPr txBox="1"/>
          <p:nvPr/>
        </p:nvSpPr>
        <p:spPr>
          <a:xfrm>
            <a:off x="878687" y="1732152"/>
            <a:ext cx="10141500" cy="3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600" rIns="0" bIns="0" anchor="t" anchorCtr="0">
            <a:spAutoFit/>
          </a:bodyPr>
          <a:lstStyle/>
          <a:p>
            <a:pPr marL="377825" marR="5080" lvl="0" indent="-2438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nano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simple and intuitive to get started with; not very  feature-ful; keyboard driven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77825" marR="26669" lvl="0" indent="-243840" algn="l" rtl="0">
              <a:lnSpc>
                <a:spcPct val="100000"/>
              </a:lnSpc>
              <a:spcBef>
                <a:spcPts val="64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vi/vim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universal; keyboard driven; powerful but some  learning curve required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77825" marR="122554" lvl="0" indent="-243840" algn="l" rtl="0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emacs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keyboard or GUI versions; helpful extensions  for programmers; well-documented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77825" marR="0" lvl="0" indent="-243840" algn="l" rtl="0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LibreOffice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for WYSIWYG</a:t>
            </a:r>
            <a:endParaRPr sz="255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77825" marR="0" lvl="0" indent="-243840" algn="l" rtl="0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Use a local editor via an SFTP program to remotely edit files.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1"/>
          <p:cNvSpPr/>
          <p:nvPr/>
        </p:nvSpPr>
        <p:spPr>
          <a:xfrm>
            <a:off x="4206168" y="6323729"/>
            <a:ext cx="3505500" cy="3900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>
            <a:spLocks noGrp="1"/>
          </p:cNvSpPr>
          <p:nvPr>
            <p:ph type="title"/>
          </p:nvPr>
        </p:nvSpPr>
        <p:spPr>
          <a:xfrm>
            <a:off x="837900" y="574250"/>
            <a:ext cx="4208700" cy="7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7450" rIns="0" bIns="0" anchor="ctr" anchorCtr="0">
            <a:spAutoFit/>
          </a:bodyPr>
          <a:lstStyle/>
          <a:p>
            <a:pPr marL="2997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 1</a:t>
            </a:r>
            <a:endParaRPr/>
          </a:p>
        </p:txBody>
      </p:sp>
      <p:sp>
        <p:nvSpPr>
          <p:cNvPr id="155" name="Google Shape;155;p22"/>
          <p:cNvSpPr txBox="1"/>
          <p:nvPr/>
        </p:nvSpPr>
        <p:spPr>
          <a:xfrm>
            <a:off x="1004900" y="1661425"/>
            <a:ext cx="10480800" cy="378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2900" b="1" dirty="0"/>
              <a:t>test.sh</a:t>
            </a:r>
            <a:r>
              <a:rPr lang="en-US" sz="2900" dirty="0"/>
              <a:t> (found in ~/&lt;repo for class&gt;/</a:t>
            </a:r>
            <a:r>
              <a:rPr lang="en-US" sz="2900" dirty="0" err="1"/>
              <a:t>bash_tutorial</a:t>
            </a:r>
            <a:r>
              <a:rPr lang="en-US" sz="2900" dirty="0"/>
              <a:t>)</a:t>
            </a:r>
            <a:r>
              <a:rPr lang="en-US" sz="2900" b="1" dirty="0"/>
              <a:t>   </a:t>
            </a:r>
            <a:endParaRPr sz="29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Note: you can use “nano” to edit files in this tutorial</a:t>
            </a:r>
            <a:endParaRPr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 dirty="0"/>
              <a:t>type “nano &lt;filename&gt; at the prompt.</a:t>
            </a:r>
            <a:endParaRPr sz="2200"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 dirty="0"/>
              <a:t>You can edit text as you would in, e.g. MS Word.</a:t>
            </a:r>
            <a:endParaRPr sz="2200"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 dirty="0"/>
              <a:t>When you are finished, type ctrl-o to write, ctrl-x to exit. See commands at the bottom of the screen.</a:t>
            </a:r>
            <a:endParaRPr sz="2200"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 dirty="0"/>
              <a:t>How can we run the script?</a:t>
            </a:r>
            <a:endParaRPr sz="2200" dirty="0"/>
          </a:p>
          <a:p>
            <a:pPr marL="457200" lvl="0" algn="l" rtl="0">
              <a:spcBef>
                <a:spcPts val="0"/>
              </a:spcBef>
              <a:spcAft>
                <a:spcPts val="0"/>
              </a:spcAft>
            </a:pPr>
            <a:endParaRPr sz="22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018_TemplateRC_wid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26</Slides>
  <Notes>26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2018_TemplateRC_wide</vt:lpstr>
      <vt:lpstr>Research Computing Supercomputing  Spin Up</vt:lpstr>
      <vt:lpstr>PowerPoint Presentation</vt:lpstr>
      <vt:lpstr>Let’s log in to RC</vt:lpstr>
      <vt:lpstr>Access the slides and examples</vt:lpstr>
      <vt:lpstr>Overview</vt:lpstr>
      <vt:lpstr>Introduction</vt:lpstr>
      <vt:lpstr>PowerPoint Presentation</vt:lpstr>
      <vt:lpstr>File editing</vt:lpstr>
      <vt:lpstr>Example 1</vt:lpstr>
      <vt:lpstr>Variables</vt:lpstr>
      <vt:lpstr>Example 2</vt:lpstr>
      <vt:lpstr>Quoting</vt:lpstr>
      <vt:lpstr>Command Substitution</vt:lpstr>
      <vt:lpstr>Example 3</vt:lpstr>
      <vt:lpstr>Arithmetic Expansion</vt:lpstr>
      <vt:lpstr>Tests I</vt:lpstr>
      <vt:lpstr>Tests II</vt:lpstr>
      <vt:lpstr>Decisions I</vt:lpstr>
      <vt:lpstr>Loops</vt:lpstr>
      <vt:lpstr>Arguments I</vt:lpstr>
      <vt:lpstr>Arguments II</vt:lpstr>
      <vt:lpstr>Functions I</vt:lpstr>
      <vt:lpstr>Functions II</vt:lpstr>
      <vt:lpstr>Example</vt:lpstr>
      <vt:lpstr>Alternatives for Scripting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Computing Supercomputing  Spin Up</dc:title>
  <cp:revision>61</cp:revision>
  <dcterms:modified xsi:type="dcterms:W3CDTF">2022-01-26T22:01:08Z</dcterms:modified>
</cp:coreProperties>
</file>